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1"/>
  </p:sldMasterIdLst>
  <p:sldIdLst>
    <p:sldId id="256" r:id="rId2"/>
    <p:sldId id="257" r:id="rId3"/>
    <p:sldId id="261" r:id="rId4"/>
    <p:sldId id="258" r:id="rId5"/>
    <p:sldId id="259" r:id="rId6"/>
    <p:sldId id="260" r:id="rId7"/>
    <p:sldId id="262" r:id="rId8"/>
    <p:sldId id="263" r:id="rId9"/>
    <p:sldId id="265" r:id="rId10"/>
    <p:sldId id="266" r:id="rId11"/>
    <p:sldId id="264"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4" d="100"/>
          <a:sy n="54" d="100"/>
        </p:scale>
        <p:origin x="-536" y="3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fr-FR" smtClean="0"/>
              <a:t>Cliquez et modifiez le titre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62CB7940-29EB-3940-B9B4-97B203163A84}" type="datetimeFigureOut">
              <a:rPr lang="fr-FR" smtClean="0"/>
              <a:t>03/06/2016</a:t>
            </a:fld>
            <a:endParaRPr lang="fr-FR"/>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fr-FR"/>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AC5B1FEA-406A-7749-A5C3-DDCB5F67A4CE}" type="slidenum">
              <a:rPr lang="en-US" smtClean="0"/>
              <a:pPr/>
              <a:t>‹#›</a:t>
            </a:fld>
            <a:endParaRPr lang="en-US" dirty="0"/>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ct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2CB7940-29EB-3940-B9B4-97B203163A84}" type="datetimeFigureOut">
              <a:rPr lang="fr-FR" smtClean="0"/>
              <a:t>03/06/2016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887E5D-EA0D-6C48-A692-4EC45ED186D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fr-FR" smtClean="0"/>
              <a:t>Cliquez et modifiez le titre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2CB7940-29EB-3940-B9B4-97B203163A84}" type="datetimeFigureOut">
              <a:rPr lang="fr-FR" smtClean="0"/>
              <a:t>03/06/2016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887E5D-EA0D-6C48-A692-4EC45ED186D6}"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2CB7940-29EB-3940-B9B4-97B203163A84}" type="datetimeFigureOut">
              <a:rPr lang="fr-FR" smtClean="0"/>
              <a:t>03/06/2016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887E5D-EA0D-6C48-A692-4EC45ED186D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fr-FR" smtClean="0"/>
              <a:t>Cliquez et modifiez le titre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62CB7940-29EB-3940-B9B4-97B203163A84}" type="datetimeFigureOut">
              <a:rPr lang="fr-FR" smtClean="0"/>
              <a:t>03/06/2016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887E5D-EA0D-6C48-A692-4EC45ED186D6}"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5" name="Date Placeholder 4"/>
          <p:cNvSpPr>
            <a:spLocks noGrp="1"/>
          </p:cNvSpPr>
          <p:nvPr>
            <p:ph type="dt" sz="half" idx="10"/>
          </p:nvPr>
        </p:nvSpPr>
        <p:spPr/>
        <p:txBody>
          <a:bodyPr/>
          <a:lstStyle/>
          <a:p>
            <a:fld id="{62CB7940-29EB-3940-B9B4-97B203163A84}" type="datetimeFigureOut">
              <a:rPr lang="fr-FR" smtClean="0"/>
              <a:t>03/06/2016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4887E5D-EA0D-6C48-A692-4EC45ED186D6}" type="slidenum">
              <a:rPr lang="fr-FR" smtClean="0"/>
              <a:t>‹#›</a:t>
            </a:fld>
            <a:endParaRPr lang="fr-FR"/>
          </a:p>
        </p:txBody>
      </p:sp>
      <p:sp>
        <p:nvSpPr>
          <p:cNvPr id="9" name="Content Placeholder 8"/>
          <p:cNvSpPr>
            <a:spLocks noGrp="1"/>
          </p:cNvSpPr>
          <p:nvPr>
            <p:ph sz="quarter" idx="13"/>
          </p:nvPr>
        </p:nvSpPr>
        <p:spPr>
          <a:xfrm>
            <a:off x="841248" y="2039112"/>
            <a:ext cx="3657600" cy="395020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7" name="Date Placeholder 6"/>
          <p:cNvSpPr>
            <a:spLocks noGrp="1"/>
          </p:cNvSpPr>
          <p:nvPr>
            <p:ph type="dt" sz="half" idx="10"/>
          </p:nvPr>
        </p:nvSpPr>
        <p:spPr/>
        <p:txBody>
          <a:bodyPr/>
          <a:lstStyle/>
          <a:p>
            <a:fld id="{62CB7940-29EB-3940-B9B4-97B203163A84}" type="datetimeFigureOut">
              <a:rPr lang="fr-FR" smtClean="0"/>
              <a:t>03/06/2016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4887E5D-EA0D-6C48-A692-4EC45ED186D6}" type="slidenum">
              <a:rPr lang="fr-FR" smtClean="0"/>
              <a:t>‹#›</a:t>
            </a:fld>
            <a:endParaRPr lang="fr-FR"/>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62CB7940-29EB-3940-B9B4-97B203163A84}" type="datetimeFigureOut">
              <a:rPr lang="fr-FR" smtClean="0"/>
              <a:t>03/06/2016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4887E5D-EA0D-6C48-A692-4EC45ED186D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B7940-29EB-3940-B9B4-97B203163A84}" type="datetimeFigureOut">
              <a:rPr lang="fr-FR" smtClean="0"/>
              <a:t>03/06/2016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4887E5D-EA0D-6C48-A692-4EC45ED186D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fr-FR" smtClean="0"/>
              <a:t>Cliquez et modifiez le titre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62CB7940-29EB-3940-B9B4-97B203163A84}" type="datetimeFigureOut">
              <a:rPr lang="fr-FR" smtClean="0"/>
              <a:t>03/06/2016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fr-FR" smtClean="0"/>
              <a:t>Cliquez et modifiez le titre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62CB7940-29EB-3940-B9B4-97B203163A84}" type="datetimeFigureOut">
              <a:rPr lang="fr-FR" smtClean="0"/>
              <a:t>03/06/2016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4887E5D-EA0D-6C48-A692-4EC45ED186D6}"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62CB7940-29EB-3940-B9B4-97B203163A84}" type="datetimeFigureOut">
              <a:rPr lang="fr-FR" smtClean="0"/>
              <a:t>03/06/2016</a:t>
            </a:fld>
            <a:endParaRPr lang="fr-FR"/>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fr-FR"/>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34887E5D-EA0D-6C48-A692-4EC45ED186D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ucation.gouv.fr/cid71609/descriptif-des-epreuves-capes-externe-cafep-capes-section-langues-vivantes-etrangere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ucation.gouv.fr/cid51268/conditions-inscription-concours-externe-capes.html" TargetMode="Externa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ucation.gouv.fr/cid51268/conditions-inscription-concours-externe-capes.html" TargetMode="Externa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ucation.gouv.fr/cid93525/l-apprentissage-une-nouvelle-voie-pour-devenir-enseignan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Le MEEF pour les nuls….</a:t>
            </a:r>
            <a:endParaRPr lang="fr-FR" dirty="0"/>
          </a:p>
        </p:txBody>
      </p:sp>
      <p:sp>
        <p:nvSpPr>
          <p:cNvPr id="3" name="Sous-titre 2"/>
          <p:cNvSpPr>
            <a:spLocks noGrp="1"/>
          </p:cNvSpPr>
          <p:nvPr>
            <p:ph type="subTitle" idx="1"/>
          </p:nvPr>
        </p:nvSpPr>
        <p:spPr/>
        <p:txBody>
          <a:bodyPr>
            <a:normAutofit/>
          </a:bodyPr>
          <a:lstStyle/>
          <a:p>
            <a:r>
              <a:rPr lang="fr-FR" dirty="0" smtClean="0"/>
              <a:t>Commission Formations</a:t>
            </a:r>
          </a:p>
          <a:p>
            <a:r>
              <a:rPr lang="fr-FR" dirty="0" smtClean="0"/>
              <a:t>Juin 2015</a:t>
            </a:r>
            <a:endParaRPr lang="fr-FR" dirty="0"/>
          </a:p>
        </p:txBody>
      </p:sp>
      <p:pic>
        <p:nvPicPr>
          <p:cNvPr id="4" name="Image 3"/>
          <p:cNvPicPr>
            <a:picLocks noChangeAspect="1"/>
          </p:cNvPicPr>
          <p:nvPr/>
        </p:nvPicPr>
        <p:blipFill>
          <a:blip r:embed="rId2"/>
          <a:stretch>
            <a:fillRect/>
          </a:stretch>
        </p:blipFill>
        <p:spPr>
          <a:xfrm>
            <a:off x="0" y="0"/>
            <a:ext cx="1031415" cy="987834"/>
          </a:xfrm>
          <a:prstGeom prst="rect">
            <a:avLst/>
          </a:prstGeom>
        </p:spPr>
      </p:pic>
    </p:spTree>
    <p:extLst>
      <p:ext uri="{BB962C8B-B14F-4D97-AF65-F5344CB8AC3E}">
        <p14:creationId xmlns:p14="http://schemas.microsoft.com/office/powerpoint/2010/main" val="13763637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Liens utiles</a:t>
            </a:r>
            <a:endParaRPr lang="fr-FR" dirty="0"/>
          </a:p>
        </p:txBody>
      </p:sp>
      <p:sp>
        <p:nvSpPr>
          <p:cNvPr id="3" name="Espace réservé du contenu 2"/>
          <p:cNvSpPr>
            <a:spLocks noGrp="1"/>
          </p:cNvSpPr>
          <p:nvPr>
            <p:ph idx="1"/>
          </p:nvPr>
        </p:nvSpPr>
        <p:spPr>
          <a:xfrm>
            <a:off x="838200" y="1552422"/>
            <a:ext cx="7467600" cy="5126265"/>
          </a:xfrm>
        </p:spPr>
        <p:txBody>
          <a:bodyPr>
            <a:normAutofit fontScale="77500" lnSpcReduction="20000"/>
          </a:bodyPr>
          <a:lstStyle/>
          <a:p>
            <a:r>
              <a:rPr lang="fr-FR" sz="2800" b="1" dirty="0" smtClean="0"/>
              <a:t>Définition du CAPES</a:t>
            </a:r>
          </a:p>
          <a:p>
            <a:pPr marL="0" indent="0">
              <a:buNone/>
            </a:pPr>
            <a:r>
              <a:rPr lang="fr-FR" dirty="0">
                <a:hlinkClick r:id="rId2"/>
              </a:rPr>
              <a:t>http://www.education.gouv.fr/cid71609/descriptif-des-epreuves-capes-externe-cafep-capes-section-langues-vivantes-</a:t>
            </a:r>
            <a:r>
              <a:rPr lang="fr-FR" dirty="0" smtClean="0">
                <a:hlinkClick r:id="rId2"/>
              </a:rPr>
              <a:t>etrangeres.html</a:t>
            </a:r>
            <a:endParaRPr lang="fr-FR" dirty="0" smtClean="0"/>
          </a:p>
          <a:p>
            <a:pPr marL="0" indent="0">
              <a:buNone/>
            </a:pPr>
            <a:endParaRPr lang="fr-FR" dirty="0" smtClean="0"/>
          </a:p>
          <a:p>
            <a:r>
              <a:rPr lang="fr-FR" sz="2800" b="1" dirty="0" smtClean="0"/>
              <a:t>Programmes culturels des lycées et collèges: voir annexes</a:t>
            </a:r>
          </a:p>
          <a:p>
            <a:pPr marL="0" indent="0">
              <a:buNone/>
            </a:pPr>
            <a:r>
              <a:rPr lang="fr-FR" b="1" dirty="0" smtClean="0"/>
              <a:t>Epreuve de composition (1</a:t>
            </a:r>
            <a:r>
              <a:rPr lang="fr-FR" b="1" baseline="30000" dirty="0" smtClean="0"/>
              <a:t>ère</a:t>
            </a:r>
            <a:r>
              <a:rPr lang="fr-FR" b="1" dirty="0" smtClean="0"/>
              <a:t> épreuve d’admissibilité) : </a:t>
            </a:r>
          </a:p>
          <a:p>
            <a:pPr marL="0" indent="0">
              <a:buNone/>
            </a:pPr>
            <a:r>
              <a:rPr lang="fr-FR" dirty="0" smtClean="0"/>
              <a:t>deux notions (programmes de collège et de lycée) et deux thématiques (programme de littérature étrangère en langue étrangère) sont inscrites au programme du concours, qui est renouvelé par moitié chaque année: </a:t>
            </a:r>
          </a:p>
          <a:p>
            <a:pPr marL="0" indent="0">
              <a:buNone/>
            </a:pPr>
            <a:r>
              <a:rPr lang="fr-FR" b="1" dirty="0"/>
              <a:t>E</a:t>
            </a:r>
            <a:r>
              <a:rPr lang="fr-FR" b="1" dirty="0" smtClean="0"/>
              <a:t>preuve d’admission n°1</a:t>
            </a:r>
            <a:r>
              <a:rPr lang="fr-FR" dirty="0" smtClean="0"/>
              <a:t>: toutes les notions et thématiques sont concernées. </a:t>
            </a:r>
          </a:p>
          <a:p>
            <a:r>
              <a:rPr lang="fr-FR" b="1" dirty="0"/>
              <a:t>Annexe 2015-</a:t>
            </a:r>
            <a:r>
              <a:rPr lang="fr-FR" b="1" dirty="0" smtClean="0"/>
              <a:t>2016  </a:t>
            </a:r>
            <a:r>
              <a:rPr lang="fr-FR" b="1" dirty="0" smtClean="0"/>
              <a:t>(voir rubrique Concours – CAPES – Programme)</a:t>
            </a:r>
            <a:endParaRPr lang="fr-FR" b="1" dirty="0"/>
          </a:p>
          <a:p>
            <a:r>
              <a:rPr lang="fr-FR" b="1" dirty="0"/>
              <a:t> Annexe 2016-</a:t>
            </a:r>
            <a:r>
              <a:rPr lang="fr-FR" b="1" dirty="0" smtClean="0"/>
              <a:t>2017  </a:t>
            </a:r>
            <a:r>
              <a:rPr lang="fr-FR" b="1" dirty="0"/>
              <a:t>(voir rubrique Concours – CAPES – Programme)</a:t>
            </a:r>
            <a:endParaRPr lang="fr-FR" b="1" dirty="0"/>
          </a:p>
          <a:p>
            <a:pPr marL="0" indent="0">
              <a:buNone/>
            </a:pPr>
            <a:endParaRPr lang="fr-FR" dirty="0" smtClean="0"/>
          </a:p>
          <a:p>
            <a:endParaRPr lang="fr-FR" dirty="0"/>
          </a:p>
        </p:txBody>
      </p:sp>
    </p:spTree>
    <p:extLst>
      <p:ext uri="{BB962C8B-B14F-4D97-AF65-F5344CB8AC3E}">
        <p14:creationId xmlns:p14="http://schemas.microsoft.com/office/powerpoint/2010/main" val="178178908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13175"/>
            <a:ext cx="8041440" cy="1442674"/>
          </a:xfrm>
        </p:spPr>
        <p:txBody>
          <a:bodyPr/>
          <a:lstStyle/>
          <a:p>
            <a:r>
              <a:rPr lang="fr-FR" dirty="0" smtClean="0"/>
              <a:t>Conclusion</a:t>
            </a:r>
            <a:endParaRPr lang="fr-FR" dirty="0"/>
          </a:p>
        </p:txBody>
      </p:sp>
      <p:sp>
        <p:nvSpPr>
          <p:cNvPr id="3" name="Espace réservé du contenu 2"/>
          <p:cNvSpPr>
            <a:spLocks noGrp="1"/>
          </p:cNvSpPr>
          <p:nvPr>
            <p:ph idx="1"/>
          </p:nvPr>
        </p:nvSpPr>
        <p:spPr>
          <a:xfrm>
            <a:off x="457200" y="1600201"/>
            <a:ext cx="8229600" cy="4680052"/>
          </a:xfrm>
        </p:spPr>
        <p:txBody>
          <a:bodyPr>
            <a:normAutofit lnSpcReduction="10000"/>
          </a:bodyPr>
          <a:lstStyle/>
          <a:p>
            <a:r>
              <a:rPr lang="fr-FR" dirty="0" smtClean="0"/>
              <a:t>Le Master MEEF permet de renforcer le lien entre les formations académique, didactique, professionnelle et de recherche; </a:t>
            </a:r>
          </a:p>
          <a:p>
            <a:r>
              <a:rPr lang="fr-FR" dirty="0" smtClean="0"/>
              <a:t>Il permet à ses </a:t>
            </a:r>
            <a:r>
              <a:rPr lang="fr-FR" dirty="0"/>
              <a:t>d</a:t>
            </a:r>
            <a:r>
              <a:rPr lang="fr-FR" dirty="0" smtClean="0"/>
              <a:t>iplômés de valider un BAC + 5 reconnu à l’international;</a:t>
            </a:r>
          </a:p>
          <a:p>
            <a:r>
              <a:rPr lang="fr-FR" dirty="0" smtClean="0"/>
              <a:t>Il permet de sauvegarder le CAPES; </a:t>
            </a:r>
          </a:p>
          <a:p>
            <a:r>
              <a:rPr lang="fr-FR" dirty="0"/>
              <a:t>Il offre une entrée progressive dans la carrière et assure un statut de fonctionnaire dès l’année de MEEF2</a:t>
            </a:r>
          </a:p>
          <a:p>
            <a:r>
              <a:rPr lang="fr-FR" dirty="0" smtClean="0"/>
              <a:t>Il autorise le développement d’un statut de professeur contractuel existant de longue date mais intégrant cette fois une formation de qualité « équivalente » à celles des professeurs fonctionnaires. </a:t>
            </a:r>
          </a:p>
        </p:txBody>
      </p:sp>
      <p:pic>
        <p:nvPicPr>
          <p:cNvPr id="4" name="Image 3"/>
          <p:cNvPicPr>
            <a:picLocks noChangeAspect="1"/>
          </p:cNvPicPr>
          <p:nvPr/>
        </p:nvPicPr>
        <p:blipFill>
          <a:blip r:embed="rId2"/>
          <a:stretch>
            <a:fillRect/>
          </a:stretch>
        </p:blipFill>
        <p:spPr>
          <a:xfrm>
            <a:off x="0" y="0"/>
            <a:ext cx="1031415" cy="987834"/>
          </a:xfrm>
          <a:prstGeom prst="rect">
            <a:avLst/>
          </a:prstGeom>
        </p:spPr>
      </p:pic>
    </p:spTree>
    <p:extLst>
      <p:ext uri="{BB962C8B-B14F-4D97-AF65-F5344CB8AC3E}">
        <p14:creationId xmlns:p14="http://schemas.microsoft.com/office/powerpoint/2010/main" val="34642267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48458"/>
            <a:ext cx="8041440" cy="1239347"/>
          </a:xfrm>
        </p:spPr>
        <p:txBody>
          <a:bodyPr/>
          <a:lstStyle/>
          <a:p>
            <a:r>
              <a:rPr lang="fr-FR" dirty="0" smtClean="0"/>
              <a:t>Le MEEF pour les nuls…</a:t>
            </a:r>
            <a:endParaRPr lang="fr-FR" dirty="0"/>
          </a:p>
        </p:txBody>
      </p:sp>
      <p:sp>
        <p:nvSpPr>
          <p:cNvPr id="3" name="Espace réservé du contenu 2"/>
          <p:cNvSpPr>
            <a:spLocks noGrp="1"/>
          </p:cNvSpPr>
          <p:nvPr>
            <p:ph idx="1"/>
          </p:nvPr>
        </p:nvSpPr>
        <p:spPr>
          <a:xfrm>
            <a:off x="838200" y="1287805"/>
            <a:ext cx="7467600" cy="5098293"/>
          </a:xfrm>
        </p:spPr>
        <p:txBody>
          <a:bodyPr>
            <a:normAutofit fontScale="70000" lnSpcReduction="20000"/>
          </a:bodyPr>
          <a:lstStyle/>
          <a:p>
            <a:pPr marL="342900" lvl="1" indent="-342900">
              <a:buFont typeface="Arial"/>
              <a:buChar char="•"/>
            </a:pPr>
            <a:r>
              <a:rPr lang="fr-FR" sz="3200" dirty="0"/>
              <a:t>Le master MEEF (Métiers de l’Enseignement, de l’Éducation et de la Formation) se décline en 4 mentions :</a:t>
            </a:r>
          </a:p>
          <a:p>
            <a:pPr lvl="1"/>
            <a:r>
              <a:rPr lang="fr-FR" dirty="0" smtClean="0"/>
              <a:t>Mention 1er degré : Professeur des écoles </a:t>
            </a:r>
          </a:p>
          <a:p>
            <a:pPr lvl="1"/>
            <a:r>
              <a:rPr lang="fr-FR" b="1" dirty="0" smtClean="0"/>
              <a:t>Mention 2nd degré : Professeur en collège et lycée général, professionnel ou technologie et professeurs documentalistes</a:t>
            </a:r>
          </a:p>
          <a:p>
            <a:pPr lvl="1"/>
            <a:r>
              <a:rPr lang="fr-FR" dirty="0" smtClean="0"/>
              <a:t>Mention Encadrement éducatif : conseillers principaux d’éducation</a:t>
            </a:r>
          </a:p>
          <a:p>
            <a:pPr lvl="1"/>
            <a:r>
              <a:rPr lang="fr-FR" dirty="0" smtClean="0"/>
              <a:t>Mention Pratiques et ingénierie de la formation</a:t>
            </a:r>
          </a:p>
          <a:p>
            <a:pPr marL="0" lvl="1" indent="0">
              <a:buNone/>
            </a:pPr>
            <a:endParaRPr lang="fr-FR" b="1" dirty="0" smtClean="0"/>
          </a:p>
          <a:p>
            <a:pPr marL="342900" lvl="1" indent="-342900">
              <a:buFont typeface="Arial"/>
              <a:buChar char="•"/>
            </a:pPr>
            <a:r>
              <a:rPr lang="fr-FR" sz="3200" dirty="0" smtClean="0"/>
              <a:t>L’obtention </a:t>
            </a:r>
            <a:r>
              <a:rPr lang="fr-FR" sz="3200" dirty="0"/>
              <a:t>du </a:t>
            </a:r>
            <a:r>
              <a:rPr lang="fr-FR" sz="3200" dirty="0" smtClean="0"/>
              <a:t>Master </a:t>
            </a:r>
            <a:r>
              <a:rPr lang="fr-FR" sz="3200" dirty="0"/>
              <a:t>MEEF 2nd degré (Bac + </a:t>
            </a:r>
            <a:r>
              <a:rPr lang="fr-FR" sz="3200" dirty="0" smtClean="0"/>
              <a:t>5) permet de devenir enseignant d’anglais. Ce diplôme est valable dans toute L’Union Européenne indépendamment de la réussite au CAPES, concours auquel prépare le M1 MEEF;</a:t>
            </a:r>
          </a:p>
          <a:p>
            <a:pPr marL="0" lvl="1" indent="0">
              <a:buNone/>
            </a:pPr>
            <a:endParaRPr lang="fr-FR" sz="3200" dirty="0" smtClean="0"/>
          </a:p>
          <a:p>
            <a:pPr marL="342900" lvl="1" indent="-342900">
              <a:buFont typeface="Arial"/>
              <a:buChar char="•"/>
            </a:pPr>
            <a:r>
              <a:rPr lang="fr-FR" sz="3100" dirty="0" smtClean="0"/>
              <a:t>La </a:t>
            </a:r>
            <a:r>
              <a:rPr lang="fr-FR" sz="3100" dirty="0"/>
              <a:t>formation est assurée conjointement par l’ESPE (École Supérieure de Professorat et d’Éducation</a:t>
            </a:r>
            <a:r>
              <a:rPr lang="fr-FR" sz="3100" dirty="0" smtClean="0"/>
              <a:t>), </a:t>
            </a:r>
            <a:r>
              <a:rPr lang="fr-FR" sz="3100" dirty="0"/>
              <a:t>l’université/les universités </a:t>
            </a:r>
            <a:r>
              <a:rPr lang="fr-FR" sz="3100" dirty="0" smtClean="0"/>
              <a:t>partenaires et le Rectorat de l’académie.</a:t>
            </a:r>
            <a:endParaRPr lang="fr-FR" sz="3100" dirty="0"/>
          </a:p>
          <a:p>
            <a:pPr marL="0" lvl="1" indent="0">
              <a:buNone/>
            </a:pPr>
            <a:endParaRPr lang="fr-FR" sz="3200" b="1" dirty="0" smtClean="0"/>
          </a:p>
          <a:p>
            <a:pPr marL="0" lvl="1" indent="0">
              <a:buNone/>
            </a:pPr>
            <a:endParaRPr lang="fr-FR" sz="3200" b="1" dirty="0" smtClean="0"/>
          </a:p>
          <a:p>
            <a:endParaRPr lang="fr-FR" b="1" dirty="0"/>
          </a:p>
          <a:p>
            <a:endParaRPr lang="fr-FR" dirty="0"/>
          </a:p>
          <a:p>
            <a:pPr lvl="1"/>
            <a:endParaRPr lang="fr-FR" sz="3200" b="1" dirty="0"/>
          </a:p>
          <a:p>
            <a:pPr marL="457200" lvl="1" indent="0">
              <a:buNone/>
            </a:pPr>
            <a:endParaRPr lang="fr-FR" dirty="0"/>
          </a:p>
          <a:p>
            <a:pPr marL="82296" indent="0">
              <a:buNone/>
            </a:pPr>
            <a:endParaRPr lang="fr-FR" dirty="0"/>
          </a:p>
        </p:txBody>
      </p:sp>
      <p:pic>
        <p:nvPicPr>
          <p:cNvPr id="4" name="Image 3"/>
          <p:cNvPicPr>
            <a:picLocks noChangeAspect="1"/>
          </p:cNvPicPr>
          <p:nvPr/>
        </p:nvPicPr>
        <p:blipFill>
          <a:blip r:embed="rId2"/>
          <a:stretch>
            <a:fillRect/>
          </a:stretch>
        </p:blipFill>
        <p:spPr>
          <a:xfrm>
            <a:off x="0" y="0"/>
            <a:ext cx="1031415" cy="987834"/>
          </a:xfrm>
          <a:prstGeom prst="rect">
            <a:avLst/>
          </a:prstGeom>
        </p:spPr>
      </p:pic>
    </p:spTree>
    <p:extLst>
      <p:ext uri="{BB962C8B-B14F-4D97-AF65-F5344CB8AC3E}">
        <p14:creationId xmlns:p14="http://schemas.microsoft.com/office/powerpoint/2010/main" val="12332590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157526"/>
            <a:ext cx="8041440" cy="1442674"/>
          </a:xfrm>
        </p:spPr>
        <p:txBody>
          <a:bodyPr/>
          <a:lstStyle/>
          <a:p>
            <a:r>
              <a:rPr lang="fr-FR" dirty="0" smtClean="0"/>
              <a:t>S’inscrire en M1 MEEF</a:t>
            </a:r>
            <a:endParaRPr lang="fr-FR" dirty="0"/>
          </a:p>
        </p:txBody>
      </p:sp>
      <p:sp>
        <p:nvSpPr>
          <p:cNvPr id="3" name="Espace réservé du contenu 2"/>
          <p:cNvSpPr>
            <a:spLocks noGrp="1"/>
          </p:cNvSpPr>
          <p:nvPr>
            <p:ph idx="1"/>
          </p:nvPr>
        </p:nvSpPr>
        <p:spPr>
          <a:xfrm>
            <a:off x="457200" y="1600200"/>
            <a:ext cx="8229600" cy="4866547"/>
          </a:xfrm>
        </p:spPr>
        <p:txBody>
          <a:bodyPr>
            <a:normAutofit fontScale="77500" lnSpcReduction="20000"/>
          </a:bodyPr>
          <a:lstStyle/>
          <a:p>
            <a:r>
              <a:rPr lang="fr-FR" dirty="0" smtClean="0"/>
              <a:t>De mars à juin: </a:t>
            </a:r>
            <a:r>
              <a:rPr lang="fr-FR" b="1" dirty="0" smtClean="0"/>
              <a:t>pré-inscriptions </a:t>
            </a:r>
            <a:r>
              <a:rPr lang="fr-FR" dirty="0" smtClean="0"/>
              <a:t>à l’ESPE</a:t>
            </a:r>
          </a:p>
          <a:p>
            <a:r>
              <a:rPr lang="fr-FR" dirty="0" smtClean="0"/>
              <a:t>Juillet à septembre</a:t>
            </a:r>
            <a:r>
              <a:rPr lang="fr-FR" b="1" dirty="0" smtClean="0"/>
              <a:t>: inscriptions administratives </a:t>
            </a:r>
            <a:r>
              <a:rPr lang="fr-FR" dirty="0" smtClean="0"/>
              <a:t>à l’université (sauf exception). Ce sont les universités qui délivrent le diplôme du MEEF.</a:t>
            </a:r>
          </a:p>
          <a:p>
            <a:r>
              <a:rPr lang="fr-FR" dirty="0" smtClean="0"/>
              <a:t>Septembre à mi-octobre: </a:t>
            </a:r>
          </a:p>
          <a:p>
            <a:pPr lvl="1"/>
            <a:r>
              <a:rPr lang="fr-FR" dirty="0"/>
              <a:t>	</a:t>
            </a:r>
            <a:r>
              <a:rPr lang="fr-FR" b="1" dirty="0" smtClean="0"/>
              <a:t>inscriptions pédagogiques </a:t>
            </a:r>
            <a:r>
              <a:rPr lang="fr-FR" dirty="0" smtClean="0"/>
              <a:t>à l’ESPE (ce sont les ESPE qui gèrent les notes);</a:t>
            </a:r>
          </a:p>
          <a:p>
            <a:pPr lvl="1"/>
            <a:r>
              <a:rPr lang="fr-FR" dirty="0"/>
              <a:t>	</a:t>
            </a:r>
            <a:r>
              <a:rPr lang="fr-FR" b="1" dirty="0"/>
              <a:t>Inscription individuelle </a:t>
            </a:r>
            <a:r>
              <a:rPr lang="fr-FR" dirty="0"/>
              <a:t>par chaque étudiant </a:t>
            </a:r>
            <a:r>
              <a:rPr lang="fr-FR" b="1" dirty="0"/>
              <a:t>au  CAPES </a:t>
            </a:r>
            <a:r>
              <a:rPr lang="fr-FR" dirty="0"/>
              <a:t>sur le site du </a:t>
            </a:r>
            <a:r>
              <a:rPr lang="fr-FR" dirty="0">
                <a:hlinkClick r:id="rId2"/>
              </a:rPr>
              <a:t>Ministère</a:t>
            </a:r>
            <a:r>
              <a:rPr lang="fr-FR" dirty="0"/>
              <a:t>; </a:t>
            </a:r>
          </a:p>
          <a:p>
            <a:pPr marL="0" indent="0">
              <a:buNone/>
            </a:pPr>
            <a:endParaRPr lang="fr-FR" dirty="0" smtClean="0"/>
          </a:p>
          <a:p>
            <a:pPr marL="0" indent="0">
              <a:buNone/>
            </a:pPr>
            <a:r>
              <a:rPr lang="fr-FR" b="1" dirty="0" smtClean="0"/>
              <a:t>Les titulaires d’un autre Master </a:t>
            </a:r>
            <a:r>
              <a:rPr lang="fr-FR" dirty="0" smtClean="0"/>
              <a:t>qui s’inscrivent en M1 MEEF pour bénéficier de la préparation au CAPES et des stages peuvent demander à être dispensés de certains enseignements. A l’issue du M2, Ils pourront alors valider un deuxième Master(MEEF) reconnu spécifiquement pour l’enseignement. </a:t>
            </a:r>
          </a:p>
          <a:p>
            <a:pPr marL="0" indent="0">
              <a:buNone/>
            </a:pPr>
            <a:endParaRPr lang="fr-FR" dirty="0" smtClean="0"/>
          </a:p>
          <a:p>
            <a:pPr marL="0" indent="0">
              <a:buNone/>
            </a:pPr>
            <a:r>
              <a:rPr lang="fr-FR" dirty="0" smtClean="0"/>
              <a:t>Quant à </a:t>
            </a:r>
            <a:r>
              <a:rPr lang="fr-FR" b="1" dirty="0" smtClean="0"/>
              <a:t>ceux qui obtiennent le CAPES sans passer par le MEEF</a:t>
            </a:r>
            <a:r>
              <a:rPr lang="fr-FR" dirty="0" smtClean="0"/>
              <a:t>, après l’obtention du concours, ils se verront offrir une formation professionnelle accélérée pendant leur année de titularisation (fonctionnaires stagiaires).</a:t>
            </a:r>
          </a:p>
          <a:p>
            <a:pPr marL="0" indent="0">
              <a:buNone/>
            </a:pPr>
            <a:endParaRPr lang="fr-FR" dirty="0" smtClean="0"/>
          </a:p>
          <a:p>
            <a:pPr marL="0" indent="0">
              <a:buNone/>
            </a:pPr>
            <a:endParaRPr lang="fr-FR" dirty="0"/>
          </a:p>
        </p:txBody>
      </p:sp>
      <p:pic>
        <p:nvPicPr>
          <p:cNvPr id="5" name="Image 4"/>
          <p:cNvPicPr>
            <a:picLocks noChangeAspect="1"/>
          </p:cNvPicPr>
          <p:nvPr/>
        </p:nvPicPr>
        <p:blipFill>
          <a:blip r:embed="rId3"/>
          <a:stretch>
            <a:fillRect/>
          </a:stretch>
        </p:blipFill>
        <p:spPr>
          <a:xfrm>
            <a:off x="0" y="0"/>
            <a:ext cx="1031415" cy="987834"/>
          </a:xfrm>
          <a:prstGeom prst="rect">
            <a:avLst/>
          </a:prstGeom>
        </p:spPr>
      </p:pic>
    </p:spTree>
    <p:extLst>
      <p:ext uri="{BB962C8B-B14F-4D97-AF65-F5344CB8AC3E}">
        <p14:creationId xmlns:p14="http://schemas.microsoft.com/office/powerpoint/2010/main" val="41384092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1416" y="274638"/>
            <a:ext cx="7982492" cy="1143000"/>
          </a:xfrm>
        </p:spPr>
        <p:txBody>
          <a:bodyPr>
            <a:noAutofit/>
          </a:bodyPr>
          <a:lstStyle/>
          <a:p>
            <a:pPr lvl="1" algn="ctr" rtl="0">
              <a:spcBef>
                <a:spcPct val="0"/>
              </a:spcBef>
            </a:pPr>
            <a:r>
              <a:rPr lang="fr-FR" sz="4800" kern="1200" dirty="0">
                <a:solidFill>
                  <a:schemeClr val="tx1">
                    <a:lumMod val="85000"/>
                    <a:lumOff val="15000"/>
                  </a:schemeClr>
                </a:solidFill>
                <a:latin typeface="+mj-lt"/>
                <a:ea typeface="+mj-ea"/>
                <a:cs typeface="+mj-cs"/>
              </a:rPr>
              <a:t>Les objectifs de la formation M1 MEEF </a:t>
            </a:r>
          </a:p>
        </p:txBody>
      </p:sp>
      <p:sp>
        <p:nvSpPr>
          <p:cNvPr id="3" name="Espace réservé du contenu 2"/>
          <p:cNvSpPr>
            <a:spLocks noGrp="1"/>
          </p:cNvSpPr>
          <p:nvPr>
            <p:ph idx="1"/>
          </p:nvPr>
        </p:nvSpPr>
        <p:spPr/>
        <p:txBody>
          <a:bodyPr>
            <a:normAutofit lnSpcReduction="10000"/>
          </a:bodyPr>
          <a:lstStyle/>
          <a:p>
            <a:pPr lvl="1"/>
            <a:r>
              <a:rPr lang="fr-FR" sz="2400" dirty="0"/>
              <a:t>Acquérir des </a:t>
            </a:r>
            <a:r>
              <a:rPr lang="fr-FR" sz="2400" b="1" dirty="0"/>
              <a:t>compétences académiques </a:t>
            </a:r>
            <a:r>
              <a:rPr lang="fr-FR" sz="2400" dirty="0"/>
              <a:t>et préparer le </a:t>
            </a:r>
            <a:r>
              <a:rPr lang="fr-FR" sz="2400" b="1" dirty="0"/>
              <a:t>CAPES</a:t>
            </a:r>
            <a:r>
              <a:rPr lang="fr-FR" sz="2400" dirty="0"/>
              <a:t>* dans les meilleurs conditions;</a:t>
            </a:r>
          </a:p>
          <a:p>
            <a:pPr lvl="1"/>
            <a:r>
              <a:rPr lang="fr-FR" sz="2400" dirty="0"/>
              <a:t>Acquérir des </a:t>
            </a:r>
            <a:r>
              <a:rPr lang="fr-FR" sz="2400" b="1" dirty="0"/>
              <a:t>compétences didactiques </a:t>
            </a:r>
            <a:r>
              <a:rPr lang="fr-FR" sz="2400" dirty="0"/>
              <a:t>et </a:t>
            </a:r>
            <a:r>
              <a:rPr lang="fr-FR" sz="2400" b="1" dirty="0"/>
              <a:t>professionnelles</a:t>
            </a:r>
            <a:r>
              <a:rPr lang="fr-FR" sz="2400" dirty="0"/>
              <a:t> indispensables à l'exercice du métier;</a:t>
            </a:r>
          </a:p>
          <a:p>
            <a:pPr lvl="1"/>
            <a:r>
              <a:rPr lang="fr-FR" sz="2400" dirty="0"/>
              <a:t>Acquérir une </a:t>
            </a:r>
            <a:r>
              <a:rPr lang="fr-FR" sz="2400" b="1" dirty="0"/>
              <a:t>expérience sur le terrain </a:t>
            </a:r>
            <a:r>
              <a:rPr lang="fr-FR" sz="2400" dirty="0"/>
              <a:t>grâce à </a:t>
            </a:r>
            <a:r>
              <a:rPr lang="fr-FR" sz="2400" b="1" dirty="0"/>
              <a:t>deux stages </a:t>
            </a:r>
            <a:r>
              <a:rPr lang="fr-FR" sz="2400" dirty="0"/>
              <a:t>de deux semaines chacun;</a:t>
            </a:r>
          </a:p>
          <a:p>
            <a:pPr lvl="1"/>
            <a:r>
              <a:rPr lang="fr-FR" sz="2400" b="1" dirty="0"/>
              <a:t>S'initier à la recherche </a:t>
            </a:r>
            <a:r>
              <a:rPr lang="fr-FR" sz="2400" dirty="0"/>
              <a:t>universitaire.</a:t>
            </a:r>
          </a:p>
          <a:p>
            <a:pPr marL="329184" lvl="1" indent="0">
              <a:buNone/>
            </a:pPr>
            <a:endParaRPr lang="fr-FR" dirty="0"/>
          </a:p>
          <a:p>
            <a:pPr marL="0" indent="0">
              <a:buNone/>
            </a:pPr>
            <a:r>
              <a:rPr lang="fr-FR" dirty="0" smtClean="0"/>
              <a:t>* Voir tous les renseignements </a:t>
            </a:r>
            <a:r>
              <a:rPr lang="fr-FR" dirty="0" smtClean="0">
                <a:hlinkClick r:id="rId2"/>
              </a:rPr>
              <a:t>ici</a:t>
            </a:r>
            <a:endParaRPr lang="fr-FR" dirty="0"/>
          </a:p>
          <a:p>
            <a:endParaRPr lang="fr-FR" dirty="0"/>
          </a:p>
          <a:p>
            <a:endParaRPr lang="fr-FR" dirty="0"/>
          </a:p>
        </p:txBody>
      </p:sp>
      <p:pic>
        <p:nvPicPr>
          <p:cNvPr id="4" name="Image 3"/>
          <p:cNvPicPr>
            <a:picLocks noChangeAspect="1"/>
          </p:cNvPicPr>
          <p:nvPr/>
        </p:nvPicPr>
        <p:blipFill>
          <a:blip r:embed="rId3"/>
          <a:stretch>
            <a:fillRect/>
          </a:stretch>
        </p:blipFill>
        <p:spPr>
          <a:xfrm>
            <a:off x="0" y="0"/>
            <a:ext cx="1031415" cy="987834"/>
          </a:xfrm>
          <a:prstGeom prst="rect">
            <a:avLst/>
          </a:prstGeom>
        </p:spPr>
      </p:pic>
    </p:spTree>
    <p:extLst>
      <p:ext uri="{BB962C8B-B14F-4D97-AF65-F5344CB8AC3E}">
        <p14:creationId xmlns:p14="http://schemas.microsoft.com/office/powerpoint/2010/main" val="6220574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13175"/>
            <a:ext cx="8041440" cy="1442674"/>
          </a:xfrm>
        </p:spPr>
        <p:txBody>
          <a:bodyPr>
            <a:noAutofit/>
          </a:bodyPr>
          <a:lstStyle/>
          <a:p>
            <a:r>
              <a:rPr lang="fr-FR" dirty="0"/>
              <a:t>Les cinq dimensions </a:t>
            </a:r>
            <a:r>
              <a:rPr lang="fr-FR" dirty="0" smtClean="0"/>
              <a:t/>
            </a:r>
            <a:br>
              <a:rPr lang="fr-FR" dirty="0" smtClean="0"/>
            </a:br>
            <a:r>
              <a:rPr lang="fr-FR" dirty="0" smtClean="0"/>
              <a:t>du </a:t>
            </a:r>
            <a:r>
              <a:rPr lang="fr-FR" dirty="0"/>
              <a:t>M1 MEEF</a:t>
            </a:r>
          </a:p>
        </p:txBody>
      </p:sp>
      <p:sp>
        <p:nvSpPr>
          <p:cNvPr id="3" name="Espace réservé du contenu 2"/>
          <p:cNvSpPr>
            <a:spLocks noGrp="1"/>
          </p:cNvSpPr>
          <p:nvPr>
            <p:ph idx="1"/>
          </p:nvPr>
        </p:nvSpPr>
        <p:spPr>
          <a:xfrm>
            <a:off x="838200" y="1693551"/>
            <a:ext cx="7467600" cy="4604341"/>
          </a:xfrm>
        </p:spPr>
        <p:txBody>
          <a:bodyPr>
            <a:normAutofit fontScale="92500" lnSpcReduction="10000"/>
          </a:bodyPr>
          <a:lstStyle/>
          <a:p>
            <a:r>
              <a:rPr lang="fr-FR" sz="2600" dirty="0"/>
              <a:t>La formation proposée est régie par l’arrêté du 28 février 2013 définissant cinq blocs comme suit :</a:t>
            </a:r>
          </a:p>
          <a:p>
            <a:endParaRPr lang="fr-FR" dirty="0" smtClean="0"/>
          </a:p>
          <a:p>
            <a:pPr lvl="1"/>
            <a:r>
              <a:rPr lang="fr-FR" dirty="0" smtClean="0"/>
              <a:t>disciplinaire (30 </a:t>
            </a:r>
            <a:r>
              <a:rPr lang="fr-FR" dirty="0" err="1" smtClean="0"/>
              <a:t>ects</a:t>
            </a:r>
            <a:r>
              <a:rPr lang="fr-FR" dirty="0" smtClean="0"/>
              <a:t>);</a:t>
            </a:r>
          </a:p>
          <a:p>
            <a:pPr lvl="1"/>
            <a:r>
              <a:rPr lang="fr-FR" dirty="0" smtClean="0"/>
              <a:t>didactique (6 </a:t>
            </a:r>
            <a:r>
              <a:rPr lang="fr-FR" dirty="0" err="1" smtClean="0"/>
              <a:t>ects</a:t>
            </a:r>
            <a:r>
              <a:rPr lang="fr-FR" dirty="0" smtClean="0"/>
              <a:t>);</a:t>
            </a:r>
          </a:p>
          <a:p>
            <a:pPr lvl="1"/>
            <a:r>
              <a:rPr lang="fr-FR" dirty="0" smtClean="0"/>
              <a:t>recherche (6 </a:t>
            </a:r>
            <a:r>
              <a:rPr lang="fr-FR" dirty="0" err="1" smtClean="0"/>
              <a:t>ects</a:t>
            </a:r>
            <a:r>
              <a:rPr lang="fr-FR" dirty="0" smtClean="0"/>
              <a:t>);</a:t>
            </a:r>
          </a:p>
          <a:p>
            <a:pPr lvl="1"/>
            <a:r>
              <a:rPr lang="fr-FR" dirty="0" smtClean="0"/>
              <a:t>contexte d'exercice du métier (3 </a:t>
            </a:r>
            <a:r>
              <a:rPr lang="fr-FR" dirty="0" err="1" smtClean="0"/>
              <a:t>ects</a:t>
            </a:r>
            <a:r>
              <a:rPr lang="fr-FR" dirty="0" smtClean="0"/>
              <a:t>);</a:t>
            </a:r>
          </a:p>
          <a:p>
            <a:pPr lvl="1"/>
            <a:r>
              <a:rPr lang="fr-FR" dirty="0" smtClean="0"/>
              <a:t>mise en situation professionnelle (3 </a:t>
            </a:r>
            <a:r>
              <a:rPr lang="fr-FR" dirty="0" err="1" smtClean="0"/>
              <a:t>ects</a:t>
            </a:r>
            <a:r>
              <a:rPr lang="fr-FR" dirty="0" smtClean="0"/>
              <a:t>)</a:t>
            </a:r>
          </a:p>
          <a:p>
            <a:pPr marL="457200" lvl="1" indent="0">
              <a:buNone/>
            </a:pPr>
            <a:endParaRPr lang="fr-FR" dirty="0" smtClean="0"/>
          </a:p>
          <a:p>
            <a:r>
              <a:rPr lang="fr-FR" sz="2600" dirty="0"/>
              <a:t>Elle est conçue dans une logique intégrée. Les blocs définissent un équilibre entre les différentes compétences, toute UE pouvant être rattachée à plusieurs blocs.</a:t>
            </a:r>
          </a:p>
          <a:p>
            <a:endParaRPr lang="fr-FR" dirty="0"/>
          </a:p>
        </p:txBody>
      </p:sp>
      <p:pic>
        <p:nvPicPr>
          <p:cNvPr id="4" name="Image 3"/>
          <p:cNvPicPr>
            <a:picLocks noChangeAspect="1"/>
          </p:cNvPicPr>
          <p:nvPr/>
        </p:nvPicPr>
        <p:blipFill>
          <a:blip r:embed="rId2"/>
          <a:stretch>
            <a:fillRect/>
          </a:stretch>
        </p:blipFill>
        <p:spPr>
          <a:xfrm>
            <a:off x="0" y="0"/>
            <a:ext cx="1031415" cy="987834"/>
          </a:xfrm>
          <a:prstGeom prst="rect">
            <a:avLst/>
          </a:prstGeom>
        </p:spPr>
      </p:pic>
    </p:spTree>
    <p:extLst>
      <p:ext uri="{BB962C8B-B14F-4D97-AF65-F5344CB8AC3E}">
        <p14:creationId xmlns:p14="http://schemas.microsoft.com/office/powerpoint/2010/main" val="22024523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266497"/>
            <a:ext cx="8041440" cy="1109513"/>
          </a:xfrm>
        </p:spPr>
        <p:txBody>
          <a:bodyPr>
            <a:normAutofit/>
          </a:bodyPr>
          <a:lstStyle/>
          <a:p>
            <a:r>
              <a:rPr lang="fr-FR" dirty="0" smtClean="0"/>
              <a:t>De M1 MEEF à M2 MEEF</a:t>
            </a:r>
            <a:endParaRPr lang="fr-FR" dirty="0"/>
          </a:p>
        </p:txBody>
      </p:sp>
      <p:sp>
        <p:nvSpPr>
          <p:cNvPr id="3" name="Espace réservé du contenu 2"/>
          <p:cNvSpPr>
            <a:spLocks noGrp="1"/>
          </p:cNvSpPr>
          <p:nvPr>
            <p:ph idx="1"/>
          </p:nvPr>
        </p:nvSpPr>
        <p:spPr>
          <a:xfrm>
            <a:off x="236260" y="1600200"/>
            <a:ext cx="8450540" cy="5257800"/>
          </a:xfrm>
        </p:spPr>
        <p:txBody>
          <a:bodyPr>
            <a:normAutofit fontScale="92500" lnSpcReduction="20000"/>
          </a:bodyPr>
          <a:lstStyle/>
          <a:p>
            <a:r>
              <a:rPr lang="fr-FR" sz="2600" dirty="0" smtClean="0"/>
              <a:t>En cas de réussite au CAPES et de réussite au M1 MEEF, l’étudiant devient fonctionnaire stagiaire admis en M2 MEEF alternant;</a:t>
            </a:r>
          </a:p>
          <a:p>
            <a:pPr marL="0" indent="0">
              <a:buNone/>
            </a:pPr>
            <a:endParaRPr lang="fr-FR" sz="2600" dirty="0" smtClean="0"/>
          </a:p>
          <a:p>
            <a:r>
              <a:rPr lang="fr-FR" sz="2600" dirty="0" smtClean="0"/>
              <a:t>En cas de réussite au concours, mais de non réussite au M1, le bénéfice du concours est conservé pendant un an;</a:t>
            </a:r>
          </a:p>
          <a:p>
            <a:pPr marL="0" indent="0">
              <a:buNone/>
            </a:pPr>
            <a:endParaRPr lang="fr-FR" sz="2600" dirty="0" smtClean="0"/>
          </a:p>
          <a:p>
            <a:r>
              <a:rPr lang="fr-FR" sz="2600" dirty="0" smtClean="0"/>
              <a:t>En cas de réussite au M1 mais de non réussite au concours, il est possible, après accord de la commission ou entretien (selon les académies), de s'inscrire en M2 MEEF parcours adapté.</a:t>
            </a:r>
          </a:p>
          <a:p>
            <a:pPr marL="0" indent="0">
              <a:buNone/>
            </a:pPr>
            <a:endParaRPr lang="fr-FR" dirty="0" smtClean="0"/>
          </a:p>
          <a:p>
            <a:pPr marL="0" indent="0">
              <a:buNone/>
            </a:pPr>
            <a:r>
              <a:rPr lang="fr-FR" dirty="0" smtClean="0"/>
              <a:t>N.B.: Au final, Le M2 MEEF alternant ou adapté est un seul diplôme. La différence principale étant que le premier confère en plus le statut de fonctionnaire (Jury académique de validation).</a:t>
            </a:r>
          </a:p>
          <a:p>
            <a:endParaRPr lang="fr-FR" dirty="0"/>
          </a:p>
        </p:txBody>
      </p:sp>
      <p:pic>
        <p:nvPicPr>
          <p:cNvPr id="5" name="Image 4"/>
          <p:cNvPicPr>
            <a:picLocks noChangeAspect="1"/>
          </p:cNvPicPr>
          <p:nvPr/>
        </p:nvPicPr>
        <p:blipFill>
          <a:blip r:embed="rId2"/>
          <a:stretch>
            <a:fillRect/>
          </a:stretch>
        </p:blipFill>
        <p:spPr>
          <a:xfrm>
            <a:off x="0" y="0"/>
            <a:ext cx="1031415" cy="987834"/>
          </a:xfrm>
          <a:prstGeom prst="rect">
            <a:avLst/>
          </a:prstGeom>
        </p:spPr>
      </p:pic>
    </p:spTree>
    <p:extLst>
      <p:ext uri="{BB962C8B-B14F-4D97-AF65-F5344CB8AC3E}">
        <p14:creationId xmlns:p14="http://schemas.microsoft.com/office/powerpoint/2010/main" val="9152167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30816"/>
            <a:ext cx="8041440" cy="1442674"/>
          </a:xfrm>
        </p:spPr>
        <p:txBody>
          <a:bodyPr/>
          <a:lstStyle/>
          <a:p>
            <a:r>
              <a:rPr lang="fr-FR" dirty="0" smtClean="0"/>
              <a:t>Le M2 MEEF alternant</a:t>
            </a:r>
            <a:endParaRPr lang="fr-FR" dirty="0"/>
          </a:p>
        </p:txBody>
      </p:sp>
      <p:sp>
        <p:nvSpPr>
          <p:cNvPr id="3" name="Espace réservé du contenu 2"/>
          <p:cNvSpPr>
            <a:spLocks noGrp="1"/>
          </p:cNvSpPr>
          <p:nvPr>
            <p:ph idx="1"/>
          </p:nvPr>
        </p:nvSpPr>
        <p:spPr>
          <a:xfrm>
            <a:off x="838200" y="1518441"/>
            <a:ext cx="7467600" cy="4110488"/>
          </a:xfrm>
        </p:spPr>
        <p:txBody>
          <a:bodyPr>
            <a:normAutofit fontScale="92500" lnSpcReduction="10000"/>
          </a:bodyPr>
          <a:lstStyle/>
          <a:p>
            <a:pPr marL="0" indent="0">
              <a:buNone/>
            </a:pPr>
            <a:r>
              <a:rPr lang="fr-FR" dirty="0" smtClean="0"/>
              <a:t>    </a:t>
            </a:r>
            <a:r>
              <a:rPr lang="fr-FR" b="1" dirty="0" smtClean="0"/>
              <a:t>Parcours alternant (pour lauréats du concours) </a:t>
            </a:r>
            <a:r>
              <a:rPr lang="fr-FR" dirty="0" smtClean="0"/>
              <a:t>:</a:t>
            </a:r>
          </a:p>
          <a:p>
            <a:pPr marL="0" indent="0">
              <a:buNone/>
            </a:pPr>
            <a:endParaRPr lang="fr-FR" dirty="0" smtClean="0"/>
          </a:p>
          <a:p>
            <a:r>
              <a:rPr lang="fr-FR" dirty="0" smtClean="0"/>
              <a:t>La deuxième année de master se déroule en alternance à l’université et à l'ESPE et dans un établissement scolaire (école, collège ou lycée) dans le cadre d’un stage en responsabilité à mi-temps, rémunéré à temps plein.</a:t>
            </a:r>
          </a:p>
          <a:p>
            <a:r>
              <a:rPr lang="fr-FR" dirty="0" smtClean="0"/>
              <a:t>L’étudiant a le statut de fonctionnaire stagiaire.</a:t>
            </a:r>
          </a:p>
          <a:p>
            <a:r>
              <a:rPr lang="fr-FR" dirty="0" smtClean="0"/>
              <a:t>Le M2 est délivré à l’issue de la validation des UE disciplinaires et professionnelles ainsi que  du stage en responsabilité et d'un mémoire universitaire à orientation professionnelle avec soutenance devant un jury souvent mixte. </a:t>
            </a:r>
          </a:p>
          <a:p>
            <a:endParaRPr lang="fr-FR" dirty="0"/>
          </a:p>
        </p:txBody>
      </p:sp>
      <p:pic>
        <p:nvPicPr>
          <p:cNvPr id="5" name="Image 4"/>
          <p:cNvPicPr>
            <a:picLocks noChangeAspect="1"/>
          </p:cNvPicPr>
          <p:nvPr/>
        </p:nvPicPr>
        <p:blipFill>
          <a:blip r:embed="rId2"/>
          <a:stretch>
            <a:fillRect/>
          </a:stretch>
        </p:blipFill>
        <p:spPr>
          <a:xfrm>
            <a:off x="0" y="0"/>
            <a:ext cx="1031415" cy="987834"/>
          </a:xfrm>
          <a:prstGeom prst="rect">
            <a:avLst/>
          </a:prstGeom>
        </p:spPr>
      </p:pic>
    </p:spTree>
    <p:extLst>
      <p:ext uri="{BB962C8B-B14F-4D97-AF65-F5344CB8AC3E}">
        <p14:creationId xmlns:p14="http://schemas.microsoft.com/office/powerpoint/2010/main" val="23456892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30816"/>
            <a:ext cx="8041440" cy="1442674"/>
          </a:xfrm>
        </p:spPr>
        <p:txBody>
          <a:bodyPr/>
          <a:lstStyle/>
          <a:p>
            <a:r>
              <a:rPr lang="fr-FR" dirty="0" smtClean="0"/>
              <a:t>Le M2 MEEF adapté/Bis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smtClean="0"/>
              <a:t>Parcours adapté (pour non lauréats du concours)</a:t>
            </a:r>
          </a:p>
          <a:p>
            <a:r>
              <a:rPr lang="fr-FR" dirty="0" smtClean="0"/>
              <a:t>Ce parcours offre une formation disciplinaire (nouvelle préparation au CAPES), une formation didactique et professionnelle (dans la continuité du M1 MEEF), et un stage de 8 à 20 semaines en établissement.</a:t>
            </a:r>
          </a:p>
          <a:p>
            <a:r>
              <a:rPr lang="fr-FR" dirty="0" smtClean="0"/>
              <a:t>La rédaction d'un mémoire universitaire à orientation professionnelle est également requise.</a:t>
            </a:r>
          </a:p>
          <a:p>
            <a:endParaRPr lang="fr-FR" dirty="0"/>
          </a:p>
        </p:txBody>
      </p:sp>
      <p:pic>
        <p:nvPicPr>
          <p:cNvPr id="5" name="Image 4"/>
          <p:cNvPicPr>
            <a:picLocks noChangeAspect="1"/>
          </p:cNvPicPr>
          <p:nvPr/>
        </p:nvPicPr>
        <p:blipFill>
          <a:blip r:embed="rId2"/>
          <a:stretch>
            <a:fillRect/>
          </a:stretch>
        </p:blipFill>
        <p:spPr>
          <a:xfrm>
            <a:off x="0" y="0"/>
            <a:ext cx="1031415" cy="987834"/>
          </a:xfrm>
          <a:prstGeom prst="rect">
            <a:avLst/>
          </a:prstGeom>
        </p:spPr>
      </p:pic>
    </p:spTree>
    <p:extLst>
      <p:ext uri="{BB962C8B-B14F-4D97-AF65-F5344CB8AC3E}">
        <p14:creationId xmlns:p14="http://schemas.microsoft.com/office/powerpoint/2010/main" val="14793741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80" y="0"/>
            <a:ext cx="8041440" cy="1442674"/>
          </a:xfrm>
        </p:spPr>
        <p:txBody>
          <a:bodyPr>
            <a:normAutofit fontScale="90000"/>
          </a:bodyPr>
          <a:lstStyle/>
          <a:p>
            <a:r>
              <a:rPr lang="fr-FR" dirty="0" smtClean="0"/>
              <a:t>Les </a:t>
            </a:r>
            <a:r>
              <a:rPr lang="fr-FR" smtClean="0"/>
              <a:t>Emplois Apprenti Professeur</a:t>
            </a:r>
            <a:endParaRPr lang="fr-FR" dirty="0"/>
          </a:p>
        </p:txBody>
      </p:sp>
      <p:sp>
        <p:nvSpPr>
          <p:cNvPr id="3" name="Espace réservé du contenu 2"/>
          <p:cNvSpPr>
            <a:spLocks noGrp="1"/>
          </p:cNvSpPr>
          <p:nvPr>
            <p:ph idx="1"/>
          </p:nvPr>
        </p:nvSpPr>
        <p:spPr>
          <a:xfrm>
            <a:off x="838200" y="1720847"/>
            <a:ext cx="7467600" cy="3951337"/>
          </a:xfrm>
        </p:spPr>
        <p:txBody>
          <a:bodyPr>
            <a:normAutofit/>
          </a:bodyPr>
          <a:lstStyle/>
          <a:p>
            <a:r>
              <a:rPr lang="fr-FR" dirty="0" smtClean="0"/>
              <a:t>Les étudiants boursiers et non boursiers qui se destinent à l’enseignement, âgés de moins de 26 ans, en L2 ou en L3 (pas encore d’information sur la première année de master), peuvent solliciter un « </a:t>
            </a:r>
            <a:r>
              <a:rPr lang="fr-FR" dirty="0"/>
              <a:t>E</a:t>
            </a:r>
            <a:r>
              <a:rPr lang="fr-FR" dirty="0" smtClean="0"/>
              <a:t>mploi Apprenti Professeur" qui suppose un emploi à temps partiel dans un établissement scolaire, encadré par un tuteur, pour une rémunération de 900 € en moyenne. Ces emplois remplacent les Emplois Avenir Professeur.</a:t>
            </a:r>
          </a:p>
          <a:p>
            <a:r>
              <a:rPr lang="fr-FR" dirty="0" smtClean="0"/>
              <a:t>En savoir plus sur les </a:t>
            </a:r>
            <a:r>
              <a:rPr lang="fr-FR" dirty="0" smtClean="0">
                <a:hlinkClick r:id="rId2"/>
              </a:rPr>
              <a:t>Emplois Apprenti Professeur</a:t>
            </a:r>
            <a:endParaRPr lang="fr-FR" dirty="0" smtClean="0"/>
          </a:p>
          <a:p>
            <a:endParaRPr lang="fr-FR" dirty="0"/>
          </a:p>
        </p:txBody>
      </p:sp>
    </p:spTree>
    <p:extLst>
      <p:ext uri="{BB962C8B-B14F-4D97-AF65-F5344CB8AC3E}">
        <p14:creationId xmlns:p14="http://schemas.microsoft.com/office/powerpoint/2010/main" val="10144504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arnet de croquis">
  <a:themeElements>
    <a:clrScheme name="Carnet de croquis">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Carnet de croquis">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net de croquis">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Carnet de croquis.thmx</Template>
  <TotalTime>591</TotalTime>
  <Words>879</Words>
  <Application>Microsoft Macintosh PowerPoint</Application>
  <PresentationFormat>Présentation à l'écran (4:3)</PresentationFormat>
  <Paragraphs>82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Carnet de croquis</vt:lpstr>
      <vt:lpstr>Le MEEF pour les nuls….</vt:lpstr>
      <vt:lpstr>Le MEEF pour les nuls…</vt:lpstr>
      <vt:lpstr>S’inscrire en M1 MEEF</vt:lpstr>
      <vt:lpstr>Les objectifs de la formation M1 MEEF </vt:lpstr>
      <vt:lpstr>Les cinq dimensions  du M1 MEEF</vt:lpstr>
      <vt:lpstr>De M1 MEEF à M2 MEEF</vt:lpstr>
      <vt:lpstr>Le M2 MEEF alternant</vt:lpstr>
      <vt:lpstr>Le M2 MEEF adapté/Bis</vt:lpstr>
      <vt:lpstr>Les Emplois Apprenti Professeur</vt:lpstr>
      <vt:lpstr>Liens utiles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MEEF pour les nuls….</dc:title>
  <dc:creator>utilisateur</dc:creator>
  <cp:lastModifiedBy>utilisateur</cp:lastModifiedBy>
  <cp:revision>28</cp:revision>
  <dcterms:created xsi:type="dcterms:W3CDTF">2015-06-01T13:43:58Z</dcterms:created>
  <dcterms:modified xsi:type="dcterms:W3CDTF">2016-06-03T12:21:40Z</dcterms:modified>
</cp:coreProperties>
</file>